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  <p:sldMasterId id="2147483660" r:id="rId4"/>
    <p:sldMasterId id="2147483666" r:id="rId5"/>
    <p:sldMasterId id="2147483672" r:id="rId6"/>
    <p:sldMasterId id="2147483678" r:id="rId7"/>
    <p:sldMasterId id="2147483684" r:id="rId8"/>
  </p:sldMasterIdLst>
  <p:notesMasterIdLst>
    <p:notesMasterId r:id="rId17"/>
  </p:notesMasterIdLst>
  <p:sldIdLst>
    <p:sldId id="357" r:id="rId9"/>
    <p:sldId id="373" r:id="rId10"/>
    <p:sldId id="374" r:id="rId11"/>
    <p:sldId id="375" r:id="rId12"/>
    <p:sldId id="376" r:id="rId13"/>
    <p:sldId id="377" r:id="rId14"/>
    <p:sldId id="378" r:id="rId15"/>
    <p:sldId id="27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jie (Faunia)" initials="L(" lastIdx="3" clrIdx="0"/>
  <p:cmAuthor id="2" name="Tao" initials="T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0BF"/>
    <a:srgbClr val="0092B5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21" autoAdjust="0"/>
    <p:restoredTop sz="94660"/>
  </p:normalViewPr>
  <p:slideViewPr>
    <p:cSldViewPr>
      <p:cViewPr varScale="1">
        <p:scale>
          <a:sx n="114" d="100"/>
          <a:sy n="114" d="100"/>
        </p:scale>
        <p:origin x="744" y="96"/>
      </p:cViewPr>
      <p:guideLst>
        <p:guide orient="horz" pos="865"/>
        <p:guide pos="6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9456" y="548680"/>
            <a:ext cx="2797101" cy="591979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212645"/>
            <a:ext cx="11425269" cy="624069"/>
          </a:xfrm>
        </p:spPr>
        <p:txBody>
          <a:bodyPr/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019" y="1028733"/>
            <a:ext cx="11423620" cy="5136571"/>
          </a:xfr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9456" y="548680"/>
            <a:ext cx="2797101" cy="591979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317411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116632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22A5-72F6-42AA-8D17-02D3C66CDAB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0CB2D-E114-4389-9785-96261E67A6A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212645"/>
            <a:ext cx="11425269" cy="624069"/>
          </a:xfrm>
        </p:spPr>
        <p:txBody>
          <a:bodyPr/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019" y="1028733"/>
            <a:ext cx="11423620" cy="5136571"/>
          </a:xfr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9456" y="548680"/>
            <a:ext cx="2797101" cy="591979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317411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116632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22A5-72F6-42AA-8D17-02D3C66CDAB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0CB2D-E114-4389-9785-96261E67A6A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317411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212645"/>
            <a:ext cx="11425269" cy="624069"/>
          </a:xfrm>
        </p:spPr>
        <p:txBody>
          <a:bodyPr/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019" y="1028733"/>
            <a:ext cx="11423620" cy="5136571"/>
          </a:xfr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9456" y="548680"/>
            <a:ext cx="2797101" cy="591979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317411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116632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22A5-72F6-42AA-8D17-02D3C66CDAB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0CB2D-E114-4389-9785-96261E67A6A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212645"/>
            <a:ext cx="11425269" cy="624069"/>
          </a:xfrm>
        </p:spPr>
        <p:txBody>
          <a:bodyPr/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019" y="1028733"/>
            <a:ext cx="11423620" cy="5136571"/>
          </a:xfr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9456" y="548680"/>
            <a:ext cx="2797101" cy="591979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317411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116632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22A5-72F6-42AA-8D17-02D3C66CDAB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0CB2D-E114-4389-9785-96261E67A6A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116632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212645"/>
            <a:ext cx="11425269" cy="624069"/>
          </a:xfrm>
        </p:spPr>
        <p:txBody>
          <a:bodyPr/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019" y="1028733"/>
            <a:ext cx="11423620" cy="5136571"/>
          </a:xfr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9456" y="548680"/>
            <a:ext cx="2797101" cy="591979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317411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116632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22A5-72F6-42AA-8D17-02D3C66CDAB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0CB2D-E114-4389-9785-96261E67A6A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212645"/>
            <a:ext cx="11425269" cy="624069"/>
          </a:xfrm>
        </p:spPr>
        <p:txBody>
          <a:bodyPr/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019" y="1028733"/>
            <a:ext cx="11423620" cy="5136571"/>
          </a:xfr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22A5-72F6-42AA-8D17-02D3C66CDAB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0CB2D-E114-4389-9785-96261E67A6A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212645"/>
            <a:ext cx="11425269" cy="624069"/>
          </a:xfrm>
        </p:spPr>
        <p:txBody>
          <a:bodyPr/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3019" y="1028733"/>
            <a:ext cx="11423620" cy="5136571"/>
          </a:xfr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9456" y="548680"/>
            <a:ext cx="2797101" cy="591979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317411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8" descr="开放原子开源基金会-logo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4432" y="116632"/>
            <a:ext cx="1738173" cy="367753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C22A5-72F6-42AA-8D17-02D3C66CDAB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0CB2D-E114-4389-9785-96261E67A6A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anose="00020600040101010101" pitchFamily="18" charset="-122"/>
              </a:rPr>
              <a:t>Copyright © 202</a:t>
            </a:r>
            <a:r>
              <a:rPr lang="en-US" altLang="zh-CN" dirty="0">
                <a:ea typeface="Alibaba PuHuiTi" panose="00020600040101010101" pitchFamily="18" charset="-122"/>
              </a:rPr>
              <a:t>1</a:t>
            </a:r>
            <a:r>
              <a:rPr lang="zh-CN" altLang="en-US" dirty="0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anose="00020600040101010101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11.png"/><Relationship Id="rId3" Type="http://schemas.openxmlformats.org/officeDocument/2006/relationships/tags" Target="../tags/tag4.xml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microsoft.com/office/2007/relationships/media" Target="../media/media5.mp4"/><Relationship Id="rId7" Type="http://schemas.openxmlformats.org/officeDocument/2006/relationships/video" Target="../media/media5.mp4"/><Relationship Id="rId6" Type="http://schemas.openxmlformats.org/officeDocument/2006/relationships/image" Target="../media/image13.png"/><Relationship Id="rId5" Type="http://schemas.microsoft.com/office/2007/relationships/media" Target="../media/media4.mp4"/><Relationship Id="rId4" Type="http://schemas.openxmlformats.org/officeDocument/2006/relationships/video" Target="../media/media4.mp4"/><Relationship Id="rId3" Type="http://schemas.openxmlformats.org/officeDocument/2006/relationships/image" Target="../media/image12.png"/><Relationship Id="rId2" Type="http://schemas.microsoft.com/office/2007/relationships/media" Target="../media/media3.mp4"/><Relationship Id="rId10" Type="http://schemas.openxmlformats.org/officeDocument/2006/relationships/slideLayout" Target="../slideLayouts/slideLayout32.xml"/><Relationship Id="rId1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 userDrawn="1"/>
        </p:nvSpPr>
        <p:spPr>
          <a:xfrm>
            <a:off x="4314904" y="6344920"/>
            <a:ext cx="3562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Alibaba PuHuiTi" panose="00020600040101010101" pitchFamily="18" charset="-122"/>
              </a:rPr>
              <a:t>Copyright © 202</a:t>
            </a:r>
            <a:r>
              <a:rPr lang="en-US" altLang="zh-CN" sz="1000" dirty="0">
                <a:solidFill>
                  <a:schemeClr val="bg1"/>
                </a:solidFill>
                <a:ea typeface="Alibaba PuHuiTi" panose="00020600040101010101" pitchFamily="18" charset="-122"/>
              </a:rPr>
              <a:t>1</a:t>
            </a:r>
            <a:r>
              <a:rPr lang="zh-CN" altLang="en-US" sz="1000" dirty="0">
                <a:solidFill>
                  <a:schemeClr val="bg1"/>
                </a:solidFill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sz="1000" dirty="0">
              <a:solidFill>
                <a:schemeClr val="bg1"/>
              </a:solidFill>
              <a:ea typeface="Alibaba PuHuiTi" panose="00020600040101010101" pitchFamily="18" charset="-122"/>
            </a:endParaRPr>
          </a:p>
        </p:txBody>
      </p:sp>
      <p:sp>
        <p:nvSpPr>
          <p:cNvPr id="2" name="TextBox 4"/>
          <p:cNvSpPr txBox="1"/>
          <p:nvPr/>
        </p:nvSpPr>
        <p:spPr>
          <a:xfrm>
            <a:off x="649263" y="2638899"/>
            <a:ext cx="1089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36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OH富设备</a:t>
            </a:r>
            <a:r>
              <a:rPr lang="zh-CN" altLang="en-US" sz="36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开发板介绍</a:t>
            </a:r>
            <a:endParaRPr lang="zh-CN" altLang="zh-CN" sz="3600" b="1" dirty="0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59706" y="3449062"/>
            <a:ext cx="167259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>
                <a:ea typeface="Alibaba PuHuiTi" panose="00020600040101010101" pitchFamily="18" charset="-122"/>
              </a:rPr>
              <a:t>Copyright © 202</a:t>
            </a:r>
            <a:r>
              <a:rPr lang="en-US" altLang="zh-CN">
                <a:ea typeface="Alibaba PuHuiTi" panose="00020600040101010101" pitchFamily="18" charset="-122"/>
              </a:rPr>
              <a:t>1</a:t>
            </a:r>
            <a:r>
              <a:rPr lang="zh-CN" altLang="en-US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551280" y="252000"/>
            <a:ext cx="8520430" cy="440690"/>
          </a:xfrm>
        </p:spPr>
        <p:txBody>
          <a:bodyPr/>
          <a:p>
            <a:r>
              <a:rPr sz="2200"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润和DAYU开发板进展</a:t>
            </a:r>
            <a:endParaRPr sz="2200"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  <a:sym typeface="+mn-ea"/>
            </a:endParaRPr>
          </a:p>
        </p:txBody>
      </p:sp>
      <p:pic>
        <p:nvPicPr>
          <p:cNvPr id="5" name="20210727-094634(WeLinkPC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98815" y="1767840"/>
            <a:ext cx="2783840" cy="4516120"/>
          </a:xfrm>
          <a:prstGeom prst="rect">
            <a:avLst/>
          </a:prstGeom>
          <a:ln w="12700">
            <a:solidFill>
              <a:srgbClr val="2B40BF"/>
            </a:solidFill>
          </a:ln>
        </p:spPr>
      </p:pic>
      <p:graphicFrame>
        <p:nvGraphicFramePr>
          <p:cNvPr id="19" name="表格 18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85165" y="1767840"/>
          <a:ext cx="3354070" cy="4514850"/>
        </p:xfrm>
        <a:graphic>
          <a:graphicData uri="http://schemas.openxmlformats.org/drawingml/2006/table">
            <a:tbl>
              <a:tblPr/>
              <a:tblGrid>
                <a:gridCol w="1290320"/>
                <a:gridCol w="2063750"/>
              </a:tblGrid>
              <a:tr h="224155">
                <a:tc>
                  <a:txBody>
                    <a:bodyPr/>
                    <a:p>
                      <a:pPr marL="0" algn="ctr" defTabSz="914400" rtl="0" eaLnBrk="1" fontAlgn="b" latinLnBrk="0" hangingPunct="1"/>
                      <a:r>
                        <a:rPr lang="zh-CN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特性</a:t>
                      </a:r>
                      <a:endParaRPr lang="zh-CN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marL="0" algn="ctr" defTabSz="914400" rtl="0" eaLnBrk="1" fontAlgn="b" latinLnBrk="0" hangingPunct="1"/>
                      <a:r>
                        <a:rPr lang="zh-CN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进展</a:t>
                      </a:r>
                      <a:endParaRPr lang="zh-CN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开机启动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TP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265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LCD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3995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HDC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Setting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3995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systemUI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Lancher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3995"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应用程序框架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TDD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265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XTS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电源管理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3995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Camera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适配中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音频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适配中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适配中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适配中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3360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WIFI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预计</a:t>
                      </a:r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7.30 Ready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265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GPU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适配中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JS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框架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南向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4630">
                <a:tc>
                  <a:txBody>
                    <a:bodyPr/>
                    <a:p>
                      <a:pPr algn="l" fontAlgn="b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开发板可获取</a:t>
                      </a:r>
                      <a:endParaRPr lang="zh-CN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949" marR="3949" marT="3949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4307205" y="1767840"/>
          <a:ext cx="3431540" cy="4515485"/>
        </p:xfrm>
        <a:graphic>
          <a:graphicData uri="http://schemas.openxmlformats.org/drawingml/2006/table">
            <a:tbl>
              <a:tblPr/>
              <a:tblGrid>
                <a:gridCol w="2105660"/>
                <a:gridCol w="1325880"/>
              </a:tblGrid>
              <a:tr h="294005">
                <a:tc>
                  <a:txBody>
                    <a:bodyPr/>
                    <a:p>
                      <a:pPr algn="ctr" fontAlgn="b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 fontAlgn="b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进展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</a:tr>
              <a:tr h="510540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分布式音乐播放器（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Music Player）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依赖媒体、分布式子系统能力未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Ready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540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分布式相机（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Camera）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依赖媒体、分布式子系统能力未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Ready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480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手电筒（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FlashLight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210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心率监测（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ECG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490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购物（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Shopping)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210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图库（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Gallery）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210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计算器（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Calc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480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空气质量（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AirQuality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575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新事件提醒（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badge）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45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原子布局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45"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JS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动画与自定义字体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210">
                <a:tc>
                  <a:txBody>
                    <a:bodyPr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JsHelloWorld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845">
                <a:tc>
                  <a:txBody>
                    <a:bodyPr/>
                    <a:p>
                      <a:pPr algn="l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简单时钟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40BF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l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矩形 22"/>
          <p:cNvSpPr/>
          <p:nvPr/>
        </p:nvSpPr>
        <p:spPr>
          <a:xfrm>
            <a:off x="551180" y="1082040"/>
            <a:ext cx="8915400" cy="50292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20</a:t>
            </a:r>
            <a:r>
              <a:rPr lang="zh-CN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个特性已完成</a:t>
            </a:r>
            <a:r>
              <a:rPr lang="en-US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13</a:t>
            </a:r>
            <a:r>
              <a:rPr lang="zh-CN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个；分布式、</a:t>
            </a:r>
            <a:r>
              <a:rPr lang="zh-CN" altLang="en-US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媒体子系统</a:t>
            </a:r>
            <a:r>
              <a:rPr lang="zh-CN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正在</a:t>
            </a:r>
            <a:r>
              <a:rPr lang="zh-CN" altLang="en-US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适配</a:t>
            </a:r>
            <a:r>
              <a:rPr lang="zh-CN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中；</a:t>
            </a:r>
            <a:endParaRPr lang="zh-CN" altLang="zh-CN" sz="1400" dirty="0">
              <a:solidFill>
                <a:prstClr val="black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342900" indent="-342900">
              <a:lnSpc>
                <a:spcPct val="6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13</a:t>
            </a:r>
            <a:r>
              <a:rPr lang="zh-CN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个</a:t>
            </a:r>
            <a:r>
              <a:rPr lang="en-US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Demo</a:t>
            </a:r>
            <a:r>
              <a:rPr lang="zh-CN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已完成</a:t>
            </a:r>
            <a:r>
              <a:rPr lang="en-US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11</a:t>
            </a:r>
            <a:r>
              <a:rPr lang="zh-CN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个，</a:t>
            </a:r>
            <a:r>
              <a:rPr lang="en-US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2</a:t>
            </a:r>
            <a:r>
              <a:rPr lang="zh-CN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个分布式、</a:t>
            </a:r>
            <a:r>
              <a:rPr lang="en-US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Camera</a:t>
            </a:r>
            <a:r>
              <a:rPr lang="zh-CN" altLang="en-US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依赖分布式、媒体子系统能力未</a:t>
            </a:r>
            <a:r>
              <a:rPr lang="en-US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Ready</a:t>
            </a:r>
            <a:r>
              <a:rPr lang="zh-CN" altLang="zh-CN" sz="1400" dirty="0">
                <a:solidFill>
                  <a:prstClr val="black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。</a:t>
            </a:r>
            <a:endParaRPr lang="zh-CN" altLang="zh-CN" sz="1400" dirty="0">
              <a:solidFill>
                <a:prstClr val="black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>
                <a:ea typeface="Alibaba PuHuiTi" panose="00020600040101010101" pitchFamily="18" charset="-122"/>
              </a:rPr>
              <a:t>Copyright © 202</a:t>
            </a:r>
            <a:r>
              <a:rPr lang="en-US" altLang="zh-CN">
                <a:ea typeface="Alibaba PuHuiTi" panose="00020600040101010101" pitchFamily="18" charset="-122"/>
              </a:rPr>
              <a:t>1</a:t>
            </a:r>
            <a:r>
              <a:rPr lang="zh-CN" altLang="en-US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551180" y="252095"/>
            <a:ext cx="8964295" cy="440690"/>
          </a:xfrm>
        </p:spPr>
        <p:txBody>
          <a:bodyPr/>
          <a:p>
            <a:r>
              <a:rPr sz="2200"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树莓派开发板：联合中软院软件所等社区力量，完成主流开发板支持</a:t>
            </a:r>
            <a:endParaRPr sz="2200"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2935" y="1062990"/>
            <a:ext cx="11268710" cy="574675"/>
          </a:xfrm>
          <a:prstGeom prst="rect">
            <a:avLst/>
          </a:prstGeom>
          <a:noFill/>
        </p:spPr>
        <p:txBody>
          <a:bodyPr wrap="square" lIns="58767" tIns="29384" rIns="58767" bIns="29384" rtlCol="0">
            <a:spAutoFit/>
          </a:bodyPr>
          <a:p>
            <a:pPr marL="245110" indent="-245110" ea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树莓派在全球的销量约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60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月，有</a:t>
            </a:r>
            <a:r>
              <a:rPr lang="zh-CN" altLang="en-US" sz="1400" dirty="0">
                <a:solidFill>
                  <a:srgbClr val="2B4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售价低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35$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起）、</a:t>
            </a:r>
            <a:r>
              <a:rPr lang="zh-CN" altLang="en-US" sz="1400" dirty="0">
                <a:solidFill>
                  <a:srgbClr val="2B4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全球购买方便、近亿级存量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三大优点，是</a:t>
            </a:r>
            <a:r>
              <a:rPr lang="zh-CN" altLang="en-US" sz="1400" dirty="0">
                <a:solidFill>
                  <a:srgbClr val="2B4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开发板业界事实标准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45110" indent="-245110" ea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树莓派移植对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OEM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业务、开发者快速验证、上手、海外拓展具有非常积极的影响。得到了</a:t>
            </a:r>
            <a:r>
              <a:rPr lang="en-US" altLang="zh-CN" sz="1400" dirty="0">
                <a:solidFill>
                  <a:srgbClr val="2B4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OEM</a:t>
            </a:r>
            <a:r>
              <a:rPr lang="zh-CN" altLang="en-US" sz="1400" dirty="0">
                <a:solidFill>
                  <a:srgbClr val="2B40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生态、全场景解决方案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等领导的联合点赞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RASPi_L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36897" y="1838740"/>
            <a:ext cx="7344816" cy="4039649"/>
          </a:xfrm>
          <a:prstGeom prst="rect">
            <a:avLst/>
          </a:prstGeom>
          <a:ln w="12700">
            <a:solidFill>
              <a:srgbClr val="2B40BF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>
                <a:ea typeface="Alibaba PuHuiTi" panose="00020600040101010101" pitchFamily="18" charset="-122"/>
              </a:rPr>
              <a:t>Copyright © 202</a:t>
            </a:r>
            <a:r>
              <a:rPr lang="en-US" altLang="zh-CN">
                <a:ea typeface="Alibaba PuHuiTi" panose="00020600040101010101" pitchFamily="18" charset="-122"/>
              </a:rPr>
              <a:t>1</a:t>
            </a:r>
            <a:r>
              <a:rPr lang="zh-CN" altLang="en-US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551180" y="252095"/>
            <a:ext cx="8964295" cy="440690"/>
          </a:xfrm>
        </p:spPr>
        <p:txBody>
          <a:bodyPr/>
          <a:p>
            <a:r>
              <a:rPr sz="2200"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九联人工智能L2 开发板—特性</a:t>
            </a:r>
            <a:endParaRPr sz="2200"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31180" y="1350645"/>
            <a:ext cx="5926455" cy="4742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强大计算能力</a:t>
            </a:r>
            <a:r>
              <a:rPr lang="zh-CN" altLang="en-US" sz="1400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64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位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6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核处理器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4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*Cortex-A73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@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2.2GHz，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2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*Cortex-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A53@1.8GHZ</a:t>
            </a:r>
            <a:endParaRPr lang="en-US" altLang="zh-CN" sz="1400" b="1" dirty="0">
              <a:solidFill>
                <a:srgbClr val="2B40BF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拥有ARM Mali-G52 4核GPU，支持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OpenGL ES 3.2，OpenCL 2.0</a:t>
            </a:r>
            <a:endParaRPr lang="zh-CN" altLang="en-US" sz="1400" b="1" dirty="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内置神经网处理器 NPU，AI 运算性能强：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支持 8bit/16bit 运算，运算性能高达 5.0TOPS支持Tengine AI处理框架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，方便和加速AI算法的移植</a:t>
            </a:r>
            <a:endParaRPr lang="en-US" altLang="zh-CN" sz="1400" dirty="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支持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4K@60fps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视频的录制和播放，支持多路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1080P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多格式解码，一路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1080P@60fps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编码，一路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JPEG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编码</a:t>
            </a:r>
            <a:endParaRPr lang="en-US" altLang="zh-CN" sz="1400" dirty="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LPDDR4x 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4GB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内存，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高速 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eMMC 5.1 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32GB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存储器</a:t>
            </a:r>
            <a:endParaRPr lang="en-US" altLang="zh-CN" sz="1400" dirty="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拥有丰富的硬件接口，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18个GPIO pin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1个USB3.0 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 3个USB2.0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一个3.5mm四级耳机插座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一个speak接口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一个TF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Card插座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一个2-lane MIPI-CSI 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接口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一个MIPI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DSI接口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一个HDMI接口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一个ADC转换接口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一个PWM接口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一个TTL接口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一个RS485接口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一个CAN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BUS接口</a:t>
            </a: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一个4G模组插槽</a:t>
            </a:r>
            <a:endParaRPr lang="en-US" altLang="zh-CN" sz="1400" dirty="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系统支持</a:t>
            </a:r>
            <a:r>
              <a:rPr lang="en-US" altLang="zh-CN" sz="1400" b="1" dirty="0" err="1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OpenHarmony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Ubuntu 18.04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 Linux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Android</a:t>
            </a:r>
            <a:endParaRPr lang="en-US" altLang="zh-CN" sz="1400" b="1" dirty="0">
              <a:solidFill>
                <a:srgbClr val="2B40BF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软件支持</a:t>
            </a:r>
            <a:r>
              <a:rPr lang="en-US" altLang="zh-CN" sz="1400" b="1" dirty="0" err="1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xHiveAI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 Multimedia Platform</a:t>
            </a:r>
            <a:r>
              <a:rPr lang="zh-CN" altLang="en-US" sz="1400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、测试各个接口功能的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测试程序</a:t>
            </a:r>
            <a:r>
              <a:rPr lang="zh-CN" altLang="en-US" sz="1400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、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OPENGLES 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绘制</a:t>
            </a:r>
            <a:r>
              <a:rPr lang="en-US" altLang="zh-CN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2D 3D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图形</a:t>
            </a:r>
            <a:r>
              <a:rPr lang="zh-CN" altLang="en-US" sz="1400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、</a:t>
            </a:r>
            <a:r>
              <a:rPr lang="zh-CN" altLang="en-US" sz="1400" b="1" dirty="0">
                <a:solidFill>
                  <a:srgbClr val="2B40BF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图片的硬件处理库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(picture resize, color space conversion </a:t>
            </a:r>
            <a:r>
              <a:rPr lang="en-US" altLang="zh-CN" sz="1400" dirty="0" err="1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etc</a:t>
            </a:r>
            <a:r>
              <a:rPr lang="en-US" altLang="zh-CN" sz="1400" dirty="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)</a:t>
            </a:r>
            <a:endParaRPr lang="en-US" altLang="zh-CN" sz="1400" dirty="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7" y="1373761"/>
            <a:ext cx="4592070" cy="4647947"/>
          </a:xfrm>
          <a:prstGeom prst="rect">
            <a:avLst/>
          </a:prstGeom>
          <a:ln w="12700">
            <a:solidFill>
              <a:srgbClr val="2B40BF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>
                <a:ea typeface="Alibaba PuHuiTi" panose="00020600040101010101" pitchFamily="18" charset="-122"/>
              </a:rPr>
              <a:t>Copyright © 202</a:t>
            </a:r>
            <a:r>
              <a:rPr lang="en-US" altLang="zh-CN">
                <a:ea typeface="Alibaba PuHuiTi" panose="00020600040101010101" pitchFamily="18" charset="-122"/>
              </a:rPr>
              <a:t>1</a:t>
            </a:r>
            <a:r>
              <a:rPr lang="zh-CN" altLang="en-US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551180" y="252095"/>
            <a:ext cx="8964295" cy="440690"/>
          </a:xfrm>
        </p:spPr>
        <p:txBody>
          <a:bodyPr/>
          <a:p>
            <a:r>
              <a:rPr sz="2200"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博流BL602 L0 开发板</a:t>
            </a:r>
            <a:endParaRPr sz="2200"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15" y="1162685"/>
            <a:ext cx="6123305" cy="5083810"/>
          </a:xfrm>
          <a:prstGeom prst="rect">
            <a:avLst/>
          </a:prstGeom>
          <a:ln w="12700">
            <a:solidFill>
              <a:srgbClr val="2B40BF"/>
            </a:solidFill>
          </a:ln>
        </p:spPr>
      </p:pic>
      <p:pic>
        <p:nvPicPr>
          <p:cNvPr id="1026" name="Picture 2" descr="C:\Users\l00337734\AppData\Roaming\eSpace_Desktop\UserData\l00337734\imagefiles\originalImgfiles\de14886c2bcc926541345471bac924d4c0f62d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1162685"/>
            <a:ext cx="4391660" cy="5084445"/>
          </a:xfrm>
          <a:prstGeom prst="rect">
            <a:avLst/>
          </a:prstGeom>
          <a:noFill/>
          <a:ln w="12700">
            <a:solidFill>
              <a:srgbClr val="2B40B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>
                <a:ea typeface="Alibaba PuHuiTi" panose="00020600040101010101" pitchFamily="18" charset="-122"/>
              </a:rPr>
              <a:t>Copyright © 202</a:t>
            </a:r>
            <a:r>
              <a:rPr lang="en-US" altLang="zh-CN">
                <a:ea typeface="Alibaba PuHuiTi" panose="00020600040101010101" pitchFamily="18" charset="-122"/>
              </a:rPr>
              <a:t>1</a:t>
            </a:r>
            <a:r>
              <a:rPr lang="zh-CN" altLang="en-US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551180" y="252095"/>
            <a:ext cx="8964295" cy="440690"/>
          </a:xfrm>
        </p:spPr>
        <p:txBody>
          <a:bodyPr/>
          <a:p>
            <a:r>
              <a:rPr sz="2200"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上海博通BK7231M L0开发板</a:t>
            </a:r>
            <a:endParaRPr sz="2200"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  <a:sym typeface="+mn-ea"/>
            </a:endParaRPr>
          </a:p>
        </p:txBody>
      </p:sp>
      <p:sp>
        <p:nvSpPr>
          <p:cNvPr id="5" name="文本框 1"/>
          <p:cNvSpPr txBox="1">
            <a:spLocks noChangeArrowheads="1"/>
          </p:cNvSpPr>
          <p:nvPr/>
        </p:nvSpPr>
        <p:spPr bwMode="auto">
          <a:xfrm>
            <a:off x="573405" y="1145540"/>
            <a:ext cx="1104582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BK7231M</a:t>
            </a:r>
            <a:r>
              <a:rPr lang="zh-CN" altLang="en-US" sz="1400" b="1" dirty="0">
                <a:solidFill>
                  <a:schemeClr val="tx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是一款高性能低成本</a:t>
            </a:r>
            <a:r>
              <a:rPr lang="en-US" altLang="zh-CN" sz="1400" b="1" dirty="0">
                <a:solidFill>
                  <a:schemeClr val="tx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IOT Combo IC</a:t>
            </a:r>
            <a:r>
              <a:rPr lang="zh-CN" altLang="en-US" sz="1400" b="1" dirty="0">
                <a:solidFill>
                  <a:schemeClr val="tx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，有丰富外设及接口，能满足大部分智能家居市场的需求，单芯片年发货量超过千万</a:t>
            </a:r>
            <a:r>
              <a:rPr lang="en-US" altLang="zh-CN" sz="1400" b="1" dirty="0">
                <a:solidFill>
                  <a:schemeClr val="tx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Pcs</a:t>
            </a:r>
            <a:endParaRPr lang="en-US" altLang="zh-CN" sz="1400" b="1" dirty="0">
              <a:solidFill>
                <a:schemeClr val="tx1"/>
              </a:solidFill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" y="1628140"/>
            <a:ext cx="4958080" cy="4552315"/>
          </a:xfrm>
          <a:prstGeom prst="rect">
            <a:avLst/>
          </a:prstGeom>
          <a:noFill/>
          <a:ln w="12700">
            <a:solidFill>
              <a:srgbClr val="2B40B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136178" y="2103121"/>
          <a:ext cx="5095702" cy="3258586"/>
        </p:xfrm>
        <a:graphic>
          <a:graphicData uri="http://schemas.openxmlformats.org/drawingml/2006/table">
            <a:tbl>
              <a:tblPr/>
              <a:tblGrid>
                <a:gridCol w="971002"/>
                <a:gridCol w="1576849"/>
                <a:gridCol w="1273412"/>
                <a:gridCol w="1274439"/>
              </a:tblGrid>
              <a:tr h="699311">
                <a:tc gridSpan="4"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Bold" panose="020B0703020204020201" charset="-122"/>
                          <a:ea typeface="Microsoft YaHei Bold" panose="020B0703020204020201" charset="-122"/>
                          <a:cs typeface="Microsoft YaHei Bold" panose="020B0703020204020201" charset="-122"/>
                        </a:rPr>
                        <a:t>BK7231M概述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Bold" panose="020B0703020204020201" charset="-122"/>
                        <a:ea typeface="Microsoft YaHei Bold" panose="020B0703020204020201" charset="-122"/>
                        <a:cs typeface="Microsoft YaHei Bold" panose="020B0703020204020201" charset="-122"/>
                      </a:endParaRPr>
                    </a:p>
                  </a:txBody>
                  <a:tcPr marL="12700" marR="12700" marT="127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98027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Bold" panose="020B0703020204020201" charset="-122"/>
                          <a:ea typeface="Microsoft YaHei Bold" panose="020B0703020204020201" charset="-122"/>
                        </a:rPr>
                        <a:t>品牌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Bold" panose="020B0703020204020201" charset="-122"/>
                        <a:ea typeface="Microsoft YaHei Bold" panose="020B0703020204020201" charset="-122"/>
                      </a:endParaRPr>
                    </a:p>
                  </a:txBody>
                  <a:tcPr marL="12700" marR="12700" marT="127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Regular" panose="020B0703020204020201" charset="-122"/>
                        <a:ea typeface="Microsoft YaHei Regular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Bold" panose="020B0703020204020201" charset="-122"/>
                          <a:ea typeface="Microsoft YaHei Bold" panose="020B0703020204020201" charset="-122"/>
                        </a:rPr>
                        <a:t>型号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Bold" panose="020B0703020204020201" charset="-122"/>
                        <a:ea typeface="Microsoft YaHei Bold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BK7231M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Regular" panose="020B0703020204020201" charset="-122"/>
                        <a:ea typeface="Microsoft YaHei Regular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027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Bold" panose="020B0703020204020201" charset="-122"/>
                          <a:ea typeface="Microsoft YaHei Bold" panose="020B0703020204020201" charset="-122"/>
                        </a:rPr>
                        <a:t>内核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Bold" panose="020B0703020204020201" charset="-122"/>
                        <a:ea typeface="Microsoft YaHei Bold" panose="020B0703020204020201" charset="-122"/>
                      </a:endParaRPr>
                    </a:p>
                  </a:txBody>
                  <a:tcPr marL="12700" marR="12700" marT="127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ARM9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Regular" panose="020B0703020204020201" charset="-122"/>
                        <a:ea typeface="Microsoft YaHei Regular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Bold" panose="020B0703020204020201" charset="-122"/>
                          <a:ea typeface="Microsoft YaHei Bold" panose="020B0703020204020201" charset="-122"/>
                        </a:rPr>
                        <a:t>主频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Bold" panose="020B0703020204020201" charset="-122"/>
                        <a:ea typeface="Microsoft YaHei Bold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120MHz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Regular" panose="020B0703020204020201" charset="-122"/>
                        <a:ea typeface="Microsoft YaHei Regular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027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Bold" panose="020B0703020204020201" charset="-122"/>
                          <a:ea typeface="Microsoft YaHei Bold" panose="020B0703020204020201" charset="-122"/>
                        </a:rPr>
                        <a:t>内存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Bold" panose="020B0703020204020201" charset="-122"/>
                        <a:ea typeface="Microsoft YaHei Bold" panose="020B0703020204020201" charset="-122"/>
                      </a:endParaRPr>
                    </a:p>
                  </a:txBody>
                  <a:tcPr marL="12700" marR="12700" marT="127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256K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Regular" panose="020B0703020204020201" charset="-122"/>
                        <a:ea typeface="Microsoft YaHei Regular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Bold" panose="020B0703020204020201" charset="-122"/>
                          <a:ea typeface="Microsoft YaHei Bold" panose="020B0703020204020201" charset="-122"/>
                        </a:rPr>
                        <a:t>存储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Bold" panose="020B0703020204020201" charset="-122"/>
                        <a:ea typeface="Microsoft YaHei Bold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2M/4M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Regular" panose="020B0703020204020201" charset="-122"/>
                        <a:ea typeface="Microsoft YaHei Regular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2597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Bold" panose="020B0703020204020201" charset="-122"/>
                          <a:ea typeface="Microsoft YaHei Bold" panose="020B0703020204020201" charset="-122"/>
                        </a:rPr>
                        <a:t>WIFI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Bold" panose="020B0703020204020201" charset="-122"/>
                        <a:ea typeface="Microsoft YaHei Bold" panose="020B0703020204020201" charset="-122"/>
                      </a:endParaRPr>
                    </a:p>
                  </a:txBody>
                  <a:tcPr marL="12700" marR="12700" marT="127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802.11 b/g/n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Regular" panose="020B0703020204020201" charset="-122"/>
                        <a:ea typeface="Microsoft YaHei Regular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Bold" panose="020B0703020204020201" charset="-122"/>
                          <a:ea typeface="Microsoft YaHei Bold" panose="020B0703020204020201" charset="-122"/>
                        </a:rPr>
                        <a:t>蓝牙版本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Bold" panose="020B0703020204020201" charset="-122"/>
                        <a:ea typeface="Microsoft YaHei Bold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BT5.1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Regular" panose="020B0703020204020201" charset="-122"/>
                        <a:ea typeface="Microsoft YaHei Regular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2597"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Bold" panose="020B0703020204020201" charset="-122"/>
                          <a:ea typeface="Microsoft YaHei Bold" panose="020B0703020204020201" charset="-122"/>
                        </a:rPr>
                        <a:t>封装形式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Bold" panose="020B0703020204020201" charset="-122"/>
                        <a:ea typeface="Microsoft YaHei Bold" panose="020B0703020204020201" charset="-122"/>
                      </a:endParaRPr>
                    </a:p>
                  </a:txBody>
                  <a:tcPr marL="12700" marR="12700" marT="127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QFN32 4*4mm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Regular" panose="020B0703020204020201" charset="-122"/>
                        <a:ea typeface="Microsoft YaHei Regular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Bold" panose="020B0703020204020201" charset="-122"/>
                          <a:ea typeface="Microsoft YaHei Bold" panose="020B0703020204020201" charset="-122"/>
                        </a:rPr>
                        <a:t>工作电压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Bold" panose="020B0703020204020201" charset="-122"/>
                        <a:ea typeface="Microsoft YaHei Bold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3.3V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icrosoft YaHei Regular" panose="020B0703020204020201" charset="-122"/>
                        <a:ea typeface="Microsoft YaHei Regular" panose="020B0703020204020201" charset="-122"/>
                      </a:endParaRPr>
                    </a:p>
                  </a:txBody>
                  <a:tcPr marL="12700" marR="12700" marT="1270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20" y="2835910"/>
            <a:ext cx="858520" cy="33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>
                <a:ea typeface="Alibaba PuHuiTi" panose="00020600040101010101" pitchFamily="18" charset="-122"/>
              </a:rPr>
              <a:t>Copyright © 202</a:t>
            </a:r>
            <a:r>
              <a:rPr lang="en-US" altLang="zh-CN">
                <a:ea typeface="Alibaba PuHuiTi" panose="00020600040101010101" pitchFamily="18" charset="-122"/>
              </a:rPr>
              <a:t>1</a:t>
            </a:r>
            <a:r>
              <a:rPr lang="zh-CN" altLang="en-US"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dirty="0">
              <a:ea typeface="Alibaba PuHuiTi" panose="00020600040101010101" pitchFamily="18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551180" y="252095"/>
            <a:ext cx="8964295" cy="440690"/>
          </a:xfrm>
        </p:spPr>
        <p:txBody>
          <a:bodyPr anchor="ctr" anchorCtr="0"/>
          <a:p>
            <a:r>
              <a:rPr sz="2200"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  <a:sym typeface="+mn-ea"/>
              </a:rPr>
              <a:t>海思3516D L2开发板</a:t>
            </a:r>
            <a:endParaRPr sz="2200"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  <a:sym typeface="+mn-ea"/>
            </a:endParaRPr>
          </a:p>
        </p:txBody>
      </p:sp>
      <p:pic>
        <p:nvPicPr>
          <p:cNvPr id="7" name="Hi3516DV300 分布式音频播放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738880" y="1779270"/>
            <a:ext cx="5073015" cy="2854325"/>
          </a:xfrm>
        </p:spPr>
      </p:pic>
      <p:pic>
        <p:nvPicPr>
          <p:cNvPr id="11" name="Hi3516DV300 分布式计算器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50582" y="1030778"/>
            <a:ext cx="2393950" cy="4351338"/>
          </a:xfrm>
          <a:prstGeom prst="rect">
            <a:avLst/>
          </a:prstGeom>
        </p:spPr>
      </p:pic>
      <p:pic>
        <p:nvPicPr>
          <p:cNvPr id="12" name="Hi3516DV300 6.02开源能力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6504" y="1030778"/>
            <a:ext cx="2393950" cy="435133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73290" y="4838762"/>
            <a:ext cx="3004820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1600" dirty="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Hi3516DV300 </a:t>
            </a:r>
            <a:r>
              <a:rPr lang="zh-CN" altLang="en-US" sz="1600" dirty="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分布式音频播放</a:t>
            </a:r>
            <a:endParaRPr lang="zh-CN" altLang="en-US" sz="1600" dirty="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977544" y="5505882"/>
            <a:ext cx="2801620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1600" dirty="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Hi3516DV300 </a:t>
            </a:r>
            <a:r>
              <a:rPr lang="zh-CN" altLang="en-US" sz="1600" dirty="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分布式计算器</a:t>
            </a:r>
            <a:endParaRPr lang="zh-CN" altLang="en-US" sz="1600" dirty="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9174" y="5505882"/>
            <a:ext cx="2802255" cy="33718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1600" dirty="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Hi3516DV300 6.02</a:t>
            </a:r>
            <a:r>
              <a:rPr lang="zh-CN" altLang="en-US" sz="1600" dirty="0"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开源能力</a:t>
            </a:r>
            <a:endParaRPr lang="zh-CN" altLang="en-US" sz="1600" dirty="0"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768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695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 userDrawn="1"/>
        </p:nvSpPr>
        <p:spPr>
          <a:xfrm>
            <a:off x="4314904" y="6344920"/>
            <a:ext cx="3562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Alibaba PuHuiTi" panose="00020600040101010101" pitchFamily="18" charset="-122"/>
              </a:rPr>
              <a:t>Copyright © 202</a:t>
            </a:r>
            <a:r>
              <a:rPr lang="en-US" altLang="zh-CN" sz="1000" dirty="0">
                <a:solidFill>
                  <a:schemeClr val="bg1"/>
                </a:solidFill>
                <a:ea typeface="Alibaba PuHuiTi" panose="00020600040101010101" pitchFamily="18" charset="-122"/>
              </a:rPr>
              <a:t>1</a:t>
            </a:r>
            <a:r>
              <a:rPr lang="zh-CN" altLang="en-US" sz="1000" dirty="0">
                <a:solidFill>
                  <a:schemeClr val="bg1"/>
                </a:solidFill>
                <a:ea typeface="Alibaba PuHuiTi" panose="00020600040101010101" pitchFamily="18" charset="-122"/>
              </a:rPr>
              <a:t> OPENATOM FOUNDATION. All rights reserved.</a:t>
            </a:r>
            <a:endParaRPr lang="zh-CN" altLang="en-US" sz="1000" dirty="0">
              <a:solidFill>
                <a:schemeClr val="bg1"/>
              </a:solidFill>
              <a:ea typeface="Alibaba PuHuiTi" panose="00020600040101010101" pitchFamily="18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9263" y="2638899"/>
            <a:ext cx="1089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altLang="zh-CN" sz="3600" b="1" dirty="0">
                <a:solidFill>
                  <a:schemeClr val="bg1"/>
                </a:solidFill>
                <a:latin typeface="Microsoft YaHei Bold" panose="020B0703020204020201" charset="-122"/>
                <a:ea typeface="Microsoft YaHei Bold" panose="020B0703020204020201" charset="-122"/>
                <a:cs typeface="Microsoft YaHei Bold" panose="020B0703020204020201" charset="-122"/>
              </a:rPr>
              <a:t>一切为了开发者 一切为了全世界</a:t>
            </a:r>
            <a:endParaRPr altLang="zh-CN" sz="3600" b="1" dirty="0">
              <a:solidFill>
                <a:schemeClr val="bg1"/>
              </a:solidFill>
              <a:latin typeface="Microsoft YaHei Bold" panose="020B0703020204020201" charset="-122"/>
              <a:ea typeface="Microsoft YaHei Bold" panose="020B0703020204020201" charset="-122"/>
              <a:cs typeface="Microsoft YaHei Bold" panose="020B07030202040202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8d37fc71-2b9a-4500-8ad4-d905543e5398}"/>
</p:tagLst>
</file>

<file path=ppt/tags/tag2.xml><?xml version="1.0" encoding="utf-8"?>
<p:tagLst xmlns:p="http://schemas.openxmlformats.org/presentationml/2006/main">
  <p:tag name="KSO_WM_UNIT_TABLE_BEAUTIFY" val="smartTable{996736ff-f8b0-437b-93b6-3a9ccd21c54c}"/>
</p:tagLst>
</file>

<file path=ppt/tags/tag3.xml><?xml version="1.0" encoding="utf-8"?>
<p:tagLst xmlns:p="http://schemas.openxmlformats.org/presentationml/2006/main">
  <p:tag name="KSO_WM_UNIT_PLACING_PICTURE_USER_VIEWPORT" val="{&quot;height&quot;:9570,&quot;width&quot;:11670}"/>
</p:tagLst>
</file>

<file path=ppt/tags/tag4.xml><?xml version="1.0" encoding="utf-8"?>
<p:tagLst xmlns:p="http://schemas.openxmlformats.org/presentationml/2006/main">
  <p:tag name="KSO_WM_UNIT_TABLE_BEAUTIFY" val="smartTable{f93fe2c6-3f28-441c-81d2-8e91790d29c8}"/>
  <p:tag name="TABLE_ENDDRAG_ORIGIN_RECT" val="619*387"/>
  <p:tag name="TABLE_ENDDRAG_RECT" val="50*79*619*38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2025</Words>
  <Application>WPS 演示</Application>
  <PresentationFormat>宽屏</PresentationFormat>
  <Paragraphs>267</Paragraphs>
  <Slides>8</Slides>
  <Notes>3</Notes>
  <HiddenSlides>0</HiddenSlides>
  <MMClips>5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8</vt:i4>
      </vt:variant>
    </vt:vector>
  </HeadingPairs>
  <TitlesOfParts>
    <vt:vector size="29" baseType="lpstr">
      <vt:lpstr>Arial</vt:lpstr>
      <vt:lpstr>宋体</vt:lpstr>
      <vt:lpstr>Wingdings</vt:lpstr>
      <vt:lpstr>Alibaba PuHuiTi</vt:lpstr>
      <vt:lpstr>微软雅黑</vt:lpstr>
      <vt:lpstr>方正兰亭黑简体</vt:lpstr>
      <vt:lpstr>黑体</vt:lpstr>
      <vt:lpstr>Microsoft YaHei Bold</vt:lpstr>
      <vt:lpstr>Microsoft YaHei Regular</vt:lpstr>
      <vt:lpstr>Wingdings</vt:lpstr>
      <vt:lpstr>Calibri</vt:lpstr>
      <vt:lpstr>Arial Unicode MS</vt:lpstr>
      <vt:lpstr>PMingLiU</vt:lpstr>
      <vt:lpstr>Segoe Print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PowerPoint 演示文稿</vt:lpstr>
      <vt:lpstr>润和DAYU开发板进展</vt:lpstr>
      <vt:lpstr>树莓派开发板：联合中软院软件所等社区力量，完成主流开发板支持</vt:lpstr>
      <vt:lpstr>九联人工智能L2 开发板—特性</vt:lpstr>
      <vt:lpstr>博流BL602 L0 开发板</vt:lpstr>
      <vt:lpstr>上海博通BK7231M L0开发板</vt:lpstr>
      <vt:lpstr>海思3516D L2开发板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jz</dc:creator>
  <cp:lastModifiedBy>cici</cp:lastModifiedBy>
  <cp:revision>135</cp:revision>
  <cp:lastPrinted>2021-08-05T15:16:00Z</cp:lastPrinted>
  <dcterms:created xsi:type="dcterms:W3CDTF">2021-08-05T15:16:00Z</dcterms:created>
  <dcterms:modified xsi:type="dcterms:W3CDTF">2021-08-08T09:10:01Z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C7F392C0493742A69E35FCED5B5E8C5D</vt:lpwstr>
  </property>
</Properties>
</file>